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88" userDrawn="1">
          <p15:clr>
            <a:srgbClr val="A4A3A4"/>
          </p15:clr>
        </p15:guide>
        <p15:guide id="2" pos="2186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590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 varScale="1">
        <p:scale>
          <a:sx n="38" d="100"/>
          <a:sy n="38" d="100"/>
        </p:scale>
        <p:origin x="408" y="264"/>
      </p:cViewPr>
      <p:guideLst>
        <p:guide orient="horz" pos="9888"/>
        <p:guide pos="21864"/>
        <p:guide pos="10416"/>
        <p:guide pos="590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2612858338951"/>
          <c:y val="0.0762646615198324"/>
          <c:w val="0.870332781863025"/>
          <c:h val="0.76325309280096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2500285474179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464404347689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6145822540734"/>
          <c:y val="0.1551683270899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781037849654519"/>
              <c:y val="0.3114684952464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1944919934066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743014318226277"/>
          <c:w val="0.911530271632307"/>
          <c:h val="0.867908231668042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Concepts Missing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82016428012685"/>
          <c:y val="0.1275394408188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0.00882207937231754"/>
                  <c:y val="0.0032290737460438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422457616602534"/>
                      <c:h val="0.0223387830266866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0.93218</cdr:y>
    </cdr:from>
    <cdr:to>
      <cdr:x>0.59984</cdr:x>
      <cdr:y>0.96784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513235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0.20325</cdr:x>
      <cdr:y>0.34618</cdr:y>
    </cdr:from>
    <cdr:to>
      <cdr:x>0.45449</cdr:x>
      <cdr:y>0.45165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3040694" y="3348490"/>
          <a:ext cx="3758799" cy="1020195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>
              <a:solidFill>
                <a:schemeClr val="tx1"/>
              </a:solidFill>
            </a:rPr>
            <a:t>Collection </a:t>
          </a:r>
          <a:r>
            <a:rPr lang="en-US" sz="2400" baseline="0">
              <a:solidFill>
                <a:schemeClr val="tx1"/>
              </a:solidFill>
            </a:rPr>
            <a:t>Completeness</a:t>
          </a:r>
          <a:endParaRPr lang="en-US" sz="240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392123"/>
              </p:ext>
            </p:extLst>
          </p:nvPr>
        </p:nvGraphicFramePr>
        <p:xfrm>
          <a:off x="33748431" y="3913969"/>
          <a:ext cx="16202746" cy="12850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variations</a:t>
            </a:r>
            <a:r>
              <a:rPr lang="en-US" sz="4000" dirty="0" smtClean="0"/>
              <a:t>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groups.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547790" y="19935999"/>
            <a:ext cx="154477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Collection heterogeneity has no clear effect on </a:t>
            </a:r>
            <a:r>
              <a:rPr lang="en-US" sz="4000" smtClean="0"/>
              <a:t>completeness.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1533402" y="3913969"/>
            <a:ext cx="1497429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r>
              <a:rPr lang="en-US" sz="4000" dirty="0" smtClean="0"/>
              <a:t>The Long </a:t>
            </a:r>
            <a:r>
              <a:rPr lang="en-US" sz="4000" dirty="0"/>
              <a:t>Range Ecological Network </a:t>
            </a:r>
            <a:r>
              <a:rPr lang="en-US" sz="4000" dirty="0" smtClean="0"/>
              <a:t>created the LTER Recommendation for Completeness to help guide the creation of Ecological </a:t>
            </a:r>
            <a:r>
              <a:rPr lang="en-US" sz="4000" dirty="0"/>
              <a:t>Markup Language </a:t>
            </a:r>
            <a:r>
              <a:rPr lang="en-US" sz="4000" dirty="0" smtClean="0"/>
              <a:t>records. </a:t>
            </a:r>
          </a:p>
          <a:p>
            <a:r>
              <a:rPr lang="en-US" sz="4000" dirty="0" smtClean="0"/>
              <a:t>There are </a:t>
            </a:r>
            <a:r>
              <a:rPr lang="en-US" sz="4000" dirty="0"/>
              <a:t>five documentation use cases in the LTER recommendation: Identification, Discovery, Evaluation, Access, and </a:t>
            </a:r>
            <a:r>
              <a:rPr lang="en-US" sz="4000" dirty="0" smtClean="0"/>
              <a:t>Integration. As </a:t>
            </a:r>
            <a:r>
              <a:rPr lang="en-US" sz="4000" dirty="0"/>
              <a:t>shown below, </a:t>
            </a:r>
            <a:r>
              <a:rPr lang="en-US" sz="4000" dirty="0" smtClean="0"/>
              <a:t>EML and LTER have no concept gap.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159419"/>
              </p:ext>
            </p:extLst>
          </p:nvPr>
        </p:nvGraphicFramePr>
        <p:xfrm>
          <a:off x="961938" y="8541377"/>
          <a:ext cx="15545754" cy="6548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385356"/>
              </p:ext>
            </p:extLst>
          </p:nvPr>
        </p:nvGraphicFramePr>
        <p:xfrm>
          <a:off x="34611609" y="20671314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191894"/>
              </p:ext>
            </p:extLst>
          </p:nvPr>
        </p:nvGraphicFramePr>
        <p:xfrm>
          <a:off x="34611609" y="16922731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9866186"/>
              </p:ext>
            </p:extLst>
          </p:nvPr>
        </p:nvGraphicFramePr>
        <p:xfrm>
          <a:off x="16970875" y="10803467"/>
          <a:ext cx="17090456" cy="2095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69814"/>
              </p:ext>
            </p:extLst>
          </p:nvPr>
        </p:nvGraphicFramePr>
        <p:xfrm>
          <a:off x="961937" y="19614737"/>
          <a:ext cx="15835269" cy="12149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35221017" y="28990036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4468265"/>
            <a:ext cx="15263804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4000" dirty="0"/>
              <a:t>The LTER Completeness Recommendation includes concepts the LTER community considers important for </a:t>
            </a:r>
            <a:r>
              <a:rPr lang="en-US" sz="4000" dirty="0" smtClean="0"/>
              <a:t>creating </a:t>
            </a:r>
            <a:r>
              <a:rPr lang="en-US" sz="4000" dirty="0"/>
              <a:t>quality </a:t>
            </a:r>
            <a:r>
              <a:rPr lang="en-US" sz="4000" dirty="0" smtClean="0"/>
              <a:t>metadata.</a:t>
            </a:r>
            <a:r>
              <a:rPr lang="en-US" sz="4000" dirty="0"/>
              <a:t> Ideally the completeness of LTER metadata should improve over time. The graph below uses a theoretical model to illustrate how metadata </a:t>
            </a:r>
            <a:r>
              <a:rPr lang="en-US" sz="4000" dirty="0" smtClean="0"/>
              <a:t>can become more complete over </a:t>
            </a:r>
            <a:r>
              <a:rPr lang="en-US" sz="4000" dirty="0"/>
              <a:t>time. This </a:t>
            </a:r>
            <a:r>
              <a:rPr lang="en-US" sz="4000" dirty="0" smtClean="0"/>
              <a:t>model output improves 500 out of 1000 records by one concept each time step. The visualization displays every fourth time step to simulate a </a:t>
            </a:r>
            <a:r>
              <a:rPr lang="en-US" sz="4000" dirty="0"/>
              <a:t>6 month </a:t>
            </a:r>
            <a:r>
              <a:rPr lang="en-US" sz="4000" dirty="0" smtClean="0"/>
              <a:t>period of collection development.</a:t>
            </a:r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0" y="15181627"/>
            <a:ext cx="86021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 </a:t>
            </a:r>
            <a:r>
              <a:rPr lang="en-US" sz="4000" dirty="0"/>
              <a:t>clear temporal progression towards completeness of a recommendation  over entire time period. </a:t>
            </a:r>
          </a:p>
          <a:p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5683259" y="11968615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1</a:t>
            </a:r>
            <a:r>
              <a:rPr lang="en-US" sz="4000" dirty="0" smtClean="0"/>
              <a:t>00% </a:t>
            </a:r>
            <a:r>
              <a:rPr lang="en-US" sz="4000" dirty="0"/>
              <a:t>adherence 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5683259" y="13346215"/>
            <a:ext cx="123748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</a:t>
            </a:r>
            <a:r>
              <a:rPr lang="en-US" sz="4000" smtClean="0"/>
              <a:t>in recommendation.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15215</TotalTime>
  <Words>363</Words>
  <Application>Microsoft Macintosh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344</cp:revision>
  <cp:lastPrinted>2016-11-30T23:42:23Z</cp:lastPrinted>
  <dcterms:created xsi:type="dcterms:W3CDTF">2015-11-23T22:19:17Z</dcterms:created>
  <dcterms:modified xsi:type="dcterms:W3CDTF">2016-12-01T20:27:06Z</dcterms:modified>
</cp:coreProperties>
</file>

<file path=docProps/thumbnail.jpeg>
</file>